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</p:sldMasterIdLst>
  <p:notesMasterIdLst>
    <p:notesMasterId r:id="rId15"/>
  </p:notesMasterIdLst>
  <p:sldIdLst>
    <p:sldId id="298" r:id="rId6"/>
    <p:sldId id="308" r:id="rId7"/>
    <p:sldId id="312" r:id="rId8"/>
    <p:sldId id="309" r:id="rId9"/>
    <p:sldId id="313" r:id="rId10"/>
    <p:sldId id="314" r:id="rId11"/>
    <p:sldId id="315" r:id="rId12"/>
    <p:sldId id="316" r:id="rId13"/>
    <p:sldId id="3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2402A-F513-48FA-839A-865D3D20141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2AE05-A07F-44EE-B5F6-43B8FE21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8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63C71DA5-FE8F-46E8-AF51-68D47A3D37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D2A85643-0237-4E03-9A56-A7CFC90BE0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CE8C5635-602B-4B07-B8EB-346A57B391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CC968E-99B1-4F59-A8B2-BAC0D4F1B4D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09752F0A-DEED-44FA-A1AF-48C61D9421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C91EA394-E702-4AC5-A6EC-7DF5A01962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1620" name="Slide Number Placeholder 3">
            <a:extLst>
              <a:ext uri="{FF2B5EF4-FFF2-40B4-BE49-F238E27FC236}">
                <a16:creationId xmlns:a16="http://schemas.microsoft.com/office/drawing/2014/main" id="{4ADCA75B-B974-466A-8895-668742406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726CF7-A978-4B83-89DB-C966008D69A7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1A074079-B52A-4950-A8DA-4DB1D64E8C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F8962E1A-1278-45AE-9185-39365FE1A7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FA3C618D-2F3B-4CF3-83C9-2FA5EB40F3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EBD442-3F3F-4DC4-8A43-9610F3C7705D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F3FE0847-E3C4-448D-BCCC-6BFD05A1FA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91C5265-0A16-4554-A762-0A57295662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8D4049A2-25C0-4380-A801-907874870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F0392D-3DDC-4F35-9E59-69B12C3B71FC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A9BB2828-DEE4-4BA1-B7C3-4508752BDB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14BC000D-2071-4699-98A8-4EAF57D3A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B1C71C5B-5AE9-452F-A260-96902BBB2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7E0362-5105-455A-A134-34B8DDEF114B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3E34DFCA-FC81-4DFA-80A7-484EE720B3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B10696A4-639F-4386-B5A0-45EF9887E4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7764" name="Slide Number Placeholder 3">
            <a:extLst>
              <a:ext uri="{FF2B5EF4-FFF2-40B4-BE49-F238E27FC236}">
                <a16:creationId xmlns:a16="http://schemas.microsoft.com/office/drawing/2014/main" id="{0E1168E8-1C4A-472F-8CB7-409DE1D10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869045-C983-4E74-AFE2-98A39C0B2282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F9E3E9EC-8AA9-417C-B58B-21C04BB4F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F681F446-A52B-402E-A8C9-0C827A8B23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BDABDBAD-CB4F-41D7-808A-AB4CDBFF4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CDF5EA-F5EA-4C7B-A79D-6876B83BC5C7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5C94-89A6-4C1B-9031-D450B373E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54F9B-1094-481D-9586-2B3C598F7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B124D-6393-4D23-B41D-9522768F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0F37D-F140-48A4-9602-C2E18BC6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81CBA-CB36-45E6-BF0F-75C077EC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1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E045B-D536-4444-BC42-1A5A7D3A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F84D3-7120-499B-83E8-6B3CC7239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BDF5C-B5F9-4C8E-BB0C-FD2FD9EC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7469D-1E81-437F-B659-0E24B2AC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F708B-2726-4575-99CE-B2546F81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2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BBEA1-FAB7-4298-8EC8-F43337EA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50382-3523-4E2C-8374-EB2051E42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BCCEC-423B-4C44-A055-B8EB96036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C2E89-161B-466F-9690-217E092B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63395-62B1-4E8D-BB74-D74E892A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31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15F9F-C94C-4ACA-A8C9-67D39759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9C61B-9C40-40FC-BF5B-BDD594A43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D46E6-2247-4E48-83F2-41F2C62DE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F90FD-9EC8-4881-BFE0-FA39D6DE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69526-12EC-4BE1-9BBB-EC7F493A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ADBCF-064D-4414-9F26-6D5DACD6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86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4FAA5-32B6-44E8-8858-AED1C45A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016F5-E4F9-45EE-9964-D60F65AAA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9508F-1A9F-4C31-9EB7-6AE222308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54E577-57C8-4F80-87B7-6598949BD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26A471-6E30-4739-9921-96BD02504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5E136B-9105-4587-97DE-6CF665E3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69E7D-F302-4C4A-B595-68EFD92E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7E2BE9-DEAC-4CA2-8F2C-50AC3BB2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26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808F-FEBD-486C-A768-303A3B1D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A7D41-FC58-494A-AFED-331F8B15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6012B-B964-4908-9360-3EB249E9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CEE15-255D-4721-AEA6-2174FB26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34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4207F-639A-4D65-A0B7-E3FA96D20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08199-9635-464F-B211-BECB35C86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4FCF8-ADDA-47F2-AA78-E80C6B90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65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5CE12-CE8A-4788-B37D-17F0DE831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F872-1A53-485C-902F-81B416307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B1ED1-DB0F-49D3-93C6-2417CCFD9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AC151-F1A5-41AE-B168-CBC3DC407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53B19-D9F8-44CA-AA9D-97360929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65E02-B906-45EA-B54B-F9323D97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2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9F11-91B0-45D9-B11C-A29AF531C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493504-4A59-4C73-BDB6-4C07C1BF5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DD44A-C99A-4138-95BE-2D5207270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B423A-647D-4937-95D1-D3D29F84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8CF7C-8351-43DC-A18C-896F656BC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B447C-2A38-403E-9FAC-7C188A4A7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47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42CB-B257-4ADE-87DE-A01215D02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4EA9B-8400-4C09-97FB-8305767B7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02F67-033D-45C2-A101-545BF7C5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8B6C5-D054-4AEB-90EA-ACAA0BCA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04D67-F849-48B9-B4DE-D3FE4FE5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3377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09A59-F184-4096-B5F8-E1477B5B4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021CD-0313-43BA-828B-8DFD17952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AF12C-F4D4-48B1-B94C-3CA4D7D52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67B09-2C4C-4376-9FF2-66BDA484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C4836-BE8A-478A-AB25-3455AB56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238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6A9558-6387-49AE-B02E-BA6D8A62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97FF1-86B5-4AAD-9C8E-1CC8234AC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A3486-BF00-49DF-A87A-8C4CCF331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4001D-7809-459D-A191-9C983874F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65D71-8EA9-48E7-BB23-E588E4B67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22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PSIKOMETRIKA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SESI 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6A610287-B987-4176-AC67-8281A334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77003"/>
            <a:ext cx="7467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ASUMSI SKOR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0894CE21-4EB0-4548-B070-BDDF45243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5655"/>
            <a:ext cx="10306878" cy="222139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/>
              <a:t>Skor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performansi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individu</a:t>
            </a:r>
            <a:r>
              <a:rPr lang="en-US" altLang="en-US" sz="2400" dirty="0"/>
              <a:t>, yang </a:t>
            </a:r>
            <a:r>
              <a:rPr lang="en-US" altLang="en-US" sz="2400" dirty="0" err="1"/>
              <a:t>diungkap</a:t>
            </a:r>
            <a:r>
              <a:rPr lang="en-US" altLang="en-US" sz="2400" dirty="0"/>
              <a:t> oleh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skala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pengukuran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psikologis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dinyatakan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angka</a:t>
            </a:r>
            <a:endParaRPr lang="en-US" altLang="en-US" sz="2400" dirty="0"/>
          </a:p>
          <a:p>
            <a:pPr eaLnBrk="1" hangingPunct="1"/>
            <a:r>
              <a:rPr lang="en-US" altLang="en-US" sz="2400" dirty="0" err="1"/>
              <a:t>Meskipun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sempurna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representasi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atribut</a:t>
            </a:r>
            <a:r>
              <a:rPr lang="en-US" altLang="en-US" sz="2400" dirty="0"/>
              <a:t> laten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4DAA-D64F-498D-9DFE-34C23C20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Asumsi</a:t>
            </a:r>
            <a:r>
              <a:rPr lang="en-US" dirty="0"/>
              <a:t> 1 : </a:t>
            </a:r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X= T+E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92F12-260E-49C5-A49A-D9AB9524C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75013"/>
            <a:ext cx="10058399" cy="250797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/>
              <a:t>Skor-</a:t>
            </a:r>
            <a:r>
              <a:rPr lang="en-US" altLang="en-US" sz="2400" dirty="0" err="1"/>
              <a:t>tampak</a:t>
            </a:r>
            <a:r>
              <a:rPr lang="en-US" altLang="en-US" sz="2400" dirty="0"/>
              <a:t> (X) </a:t>
            </a:r>
            <a:r>
              <a:rPr lang="en-US" altLang="en-US" sz="2400" dirty="0" err="1"/>
              <a:t>ditentukan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bersama</a:t>
            </a:r>
            <a:r>
              <a:rPr lang="en-US" altLang="en-US" sz="2400" dirty="0"/>
              <a:t> oleh </a:t>
            </a:r>
            <a:r>
              <a:rPr lang="en-US" altLang="en-US" sz="2400" dirty="0" err="1"/>
              <a:t>besarnya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skor-murni</a:t>
            </a:r>
            <a:r>
              <a:rPr lang="en-US" altLang="en-US" sz="2400" dirty="0"/>
              <a:t> (T) dan </a:t>
            </a:r>
            <a:r>
              <a:rPr lang="en-US" altLang="en-US" sz="2400" dirty="0" err="1"/>
              <a:t>besarnya</a:t>
            </a:r>
            <a:r>
              <a:rPr lang="en-US" altLang="en-US" sz="2400" dirty="0"/>
              <a:t> error </a:t>
            </a:r>
            <a:r>
              <a:rPr lang="en-US" altLang="en-US" sz="2400" dirty="0" err="1"/>
              <a:t>pengukuran</a:t>
            </a:r>
            <a:r>
              <a:rPr lang="en-US" altLang="en-US" sz="2400" dirty="0"/>
              <a:t> (E)</a:t>
            </a:r>
          </a:p>
          <a:p>
            <a:pPr eaLnBrk="1" hangingPunct="1"/>
            <a:r>
              <a:rPr lang="en-US" altLang="en-US" sz="2400" dirty="0" err="1"/>
              <a:t>Andaikan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skor</a:t>
            </a:r>
            <a:r>
              <a:rPr lang="en-US" altLang="en-US" sz="2400" dirty="0"/>
              <a:t> IQ </a:t>
            </a:r>
            <a:r>
              <a:rPr lang="en-US" altLang="en-US" sz="2400" dirty="0" err="1"/>
              <a:t>si</a:t>
            </a:r>
            <a:r>
              <a:rPr lang="en-US" altLang="en-US" sz="2400" dirty="0"/>
              <a:t> A yang </a:t>
            </a:r>
            <a:r>
              <a:rPr lang="en-US" altLang="en-US" sz="2400" dirty="0" err="1"/>
              <a:t>murni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sesungguhnya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</a:t>
            </a:r>
            <a:r>
              <a:rPr lang="en-US" altLang="en-US" sz="2400" baseline="-25000" dirty="0" err="1"/>
              <a:t>iq</a:t>
            </a:r>
            <a:r>
              <a:rPr lang="en-US" altLang="en-US" sz="2400" baseline="-25000" dirty="0"/>
              <a:t> </a:t>
            </a:r>
            <a:r>
              <a:rPr lang="en-US" altLang="en-US" sz="2400" dirty="0"/>
              <a:t>= 104, </a:t>
            </a:r>
            <a:r>
              <a:rPr lang="en-US" altLang="en-US" sz="2400" dirty="0" err="1"/>
              <a:t>sedangkan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tes</a:t>
            </a:r>
            <a:r>
              <a:rPr lang="en-US" altLang="en-US" sz="2400" dirty="0"/>
              <a:t> IQ </a:t>
            </a:r>
            <a:r>
              <a:rPr lang="en-US" altLang="en-US" sz="2400" dirty="0" err="1"/>
              <a:t>dia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memperoleh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angka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</a:t>
            </a:r>
            <a:r>
              <a:rPr lang="en-US" altLang="en-US" sz="2400" baseline="-25000" dirty="0" err="1"/>
              <a:t>iq</a:t>
            </a:r>
            <a:r>
              <a:rPr lang="en-US" altLang="en-US" sz="2400" dirty="0"/>
              <a:t> = 110,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hasil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pengukuran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dilakukan</a:t>
            </a:r>
            <a:r>
              <a:rPr lang="en-US" altLang="en-US" sz="2400" dirty="0"/>
              <a:t> oleh </a:t>
            </a:r>
            <a:r>
              <a:rPr lang="en-US" altLang="en-US" sz="2400" dirty="0" err="1"/>
              <a:t>tes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terhadap</a:t>
            </a:r>
            <a:r>
              <a:rPr lang="en-US" altLang="en-US" sz="2400" dirty="0"/>
              <a:t> A </a:t>
            </a:r>
            <a:r>
              <a:rPr lang="en-US" altLang="en-US" sz="2400" dirty="0" err="1"/>
              <a:t>mengandung</a:t>
            </a:r>
            <a:r>
              <a:rPr lang="en-US" altLang="en-US" sz="2400" dirty="0"/>
              <a:t> error </a:t>
            </a:r>
            <a:r>
              <a:rPr lang="en-US" altLang="en-US" sz="2400" dirty="0" err="1"/>
              <a:t>sebesar</a:t>
            </a:r>
            <a:r>
              <a:rPr lang="en-US" altLang="en-US" sz="2400" dirty="0"/>
              <a:t> E = +6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DD5B2D84-678E-4494-A332-B2AA6CB74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42" y="846335"/>
            <a:ext cx="10341515" cy="3768436"/>
          </a:xfrm>
        </p:spPr>
        <p:txBody>
          <a:bodyPr>
            <a:normAutofit/>
          </a:bodyPr>
          <a:lstStyle/>
          <a:p>
            <a:pPr algn="just"/>
            <a:r>
              <a:rPr lang="en-US" altLang="en-US" sz="2400" dirty="0"/>
              <a:t>Skor </a:t>
            </a:r>
            <a:r>
              <a:rPr lang="en-US" altLang="en-US" sz="2400" dirty="0" err="1"/>
              <a:t>kuantitatif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langsung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pengukuran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diberi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simbol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huruf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0070C0"/>
                </a:solidFill>
              </a:rPr>
              <a:t>X </a:t>
            </a:r>
            <a:r>
              <a:rPr lang="en-US" altLang="en-US" sz="2400" dirty="0"/>
              <a:t>(Skor </a:t>
            </a:r>
            <a:r>
              <a:rPr lang="en-US" altLang="en-US" sz="2400" dirty="0" err="1"/>
              <a:t>Tampak</a:t>
            </a:r>
            <a:r>
              <a:rPr lang="en-US" altLang="en-US" sz="2400" dirty="0"/>
              <a:t>)</a:t>
            </a:r>
          </a:p>
          <a:p>
            <a:pPr algn="just" eaLnBrk="1" hangingPunct="1"/>
            <a:r>
              <a:rPr lang="en-US" altLang="en-US" sz="2400" dirty="0" err="1"/>
              <a:t>Bersamaan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itu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pula </a:t>
            </a:r>
            <a:r>
              <a:rPr lang="en-US" altLang="en-US" sz="2400" dirty="0" err="1"/>
              <a:t>angka</a:t>
            </a:r>
            <a:r>
              <a:rPr lang="en-US" altLang="en-US" sz="2400" dirty="0"/>
              <a:t> lain yang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sesungguhnya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simbol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0070C0"/>
                </a:solidFill>
              </a:rPr>
              <a:t>T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yakni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performansi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representasi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murni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atribut</a:t>
            </a:r>
            <a:r>
              <a:rPr lang="en-US" altLang="en-US" sz="2400" dirty="0"/>
              <a:t> laten, </a:t>
            </a:r>
            <a:r>
              <a:rPr lang="en-US" altLang="en-US" sz="2400" dirty="0" err="1"/>
              <a:t>dimana</a:t>
            </a:r>
            <a:r>
              <a:rPr lang="en-US" altLang="en-US" sz="2400" dirty="0"/>
              <a:t> T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pernah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diketahui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besarnya</a:t>
            </a:r>
            <a:r>
              <a:rPr lang="en-US" altLang="en-US" sz="2400" dirty="0"/>
              <a:t> oleh </a:t>
            </a:r>
            <a:r>
              <a:rPr lang="en-US" altLang="en-US" sz="2400" dirty="0" err="1"/>
              <a:t>karena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diungkap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langsung</a:t>
            </a:r>
            <a:r>
              <a:rPr lang="en-US" altLang="en-US" sz="2400" dirty="0"/>
              <a:t> oleh </a:t>
            </a:r>
            <a:r>
              <a:rPr lang="en-US" altLang="en-US" sz="2400" dirty="0" err="1"/>
              <a:t>tes</a:t>
            </a:r>
            <a:r>
              <a:rPr lang="en-US" altLang="en-US" sz="2400" dirty="0"/>
              <a:t> </a:t>
            </a:r>
          </a:p>
          <a:p>
            <a:pPr algn="just"/>
            <a:r>
              <a:rPr lang="en-US" altLang="en-US" sz="2400" dirty="0" err="1"/>
              <a:t>Kemudian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menyertai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hasil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pengukuran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diteorikan</a:t>
            </a:r>
            <a:r>
              <a:rPr lang="en-US" altLang="en-US" sz="2400" dirty="0"/>
              <a:t> pula </a:t>
            </a:r>
            <a:r>
              <a:rPr lang="en-US" altLang="en-US" sz="2400" dirty="0" err="1"/>
              <a:t>adanya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komponen</a:t>
            </a:r>
            <a:r>
              <a:rPr lang="en-US" altLang="en-US" sz="2400" dirty="0"/>
              <a:t> error (</a:t>
            </a:r>
            <a:r>
              <a:rPr lang="en-US" altLang="en-US" sz="2400" dirty="0" err="1"/>
              <a:t>simbol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0070C0"/>
                </a:solidFill>
              </a:rPr>
              <a:t>E</a:t>
            </a:r>
            <a:r>
              <a:rPr lang="en-US" altLang="en-US" sz="2400" dirty="0"/>
              <a:t>) yang </a:t>
            </a:r>
            <a:r>
              <a:rPr lang="en-US" altLang="en-US" sz="2400" dirty="0" err="1"/>
              <a:t>besarnya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individu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tes</a:t>
            </a:r>
            <a:r>
              <a:rPr lang="en-US" altLang="en-US" sz="2400" dirty="0"/>
              <a:t> juga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diketahui</a:t>
            </a:r>
            <a:r>
              <a:rPr lang="en-US" altLang="en-US" sz="2400" dirty="0"/>
              <a:t>. </a:t>
            </a:r>
          </a:p>
          <a:p>
            <a:pPr algn="just" eaLnBrk="1" hangingPunct="1"/>
            <a:endParaRPr lang="en-US" altLang="en-US" sz="2400" dirty="0"/>
          </a:p>
          <a:p>
            <a:pPr algn="just" eaLnBrk="1" hangingPunct="1"/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58631-52D1-4086-81E7-DCAAC70523E8}"/>
              </a:ext>
            </a:extLst>
          </p:cNvPr>
          <p:cNvSpPr txBox="1">
            <a:spLocks/>
          </p:cNvSpPr>
          <p:nvPr/>
        </p:nvSpPr>
        <p:spPr>
          <a:xfrm>
            <a:off x="1748382" y="4614771"/>
            <a:ext cx="9720469" cy="2090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en-US" sz="2000" dirty="0"/>
              <a:t> X	=	</a:t>
            </a:r>
            <a:r>
              <a:rPr lang="en-US" sz="2000" i="1" dirty="0"/>
              <a:t>Obtained scores / Observed scores</a:t>
            </a:r>
            <a:r>
              <a:rPr lang="en-US" sz="2000" dirty="0"/>
              <a:t>,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skor</a:t>
            </a:r>
            <a:r>
              <a:rPr lang="en-US" sz="2000" dirty="0"/>
              <a:t> </a:t>
            </a:r>
            <a:r>
              <a:rPr lang="en-US" sz="2000" dirty="0" err="1"/>
              <a:t>tampak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skor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en-US" sz="2000" dirty="0"/>
              <a:t>			</a:t>
            </a:r>
            <a:r>
              <a:rPr lang="en-US" sz="2000" dirty="0" err="1"/>
              <a:t>pengukuran</a:t>
            </a:r>
            <a:endParaRPr lang="en-US" sz="2000" dirty="0"/>
          </a:p>
          <a:p>
            <a:pPr marL="550862" indent="-51435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fr-FR" sz="2000" dirty="0"/>
              <a:t>T		=	</a:t>
            </a:r>
            <a:r>
              <a:rPr lang="fr-FR" sz="2000" i="1" dirty="0" err="1"/>
              <a:t>True</a:t>
            </a:r>
            <a:r>
              <a:rPr lang="fr-FR" sz="2000" i="1" dirty="0"/>
              <a:t> scores</a:t>
            </a:r>
            <a:r>
              <a:rPr lang="fr-FR" sz="2000" dirty="0"/>
              <a:t>, </a:t>
            </a:r>
            <a:r>
              <a:rPr lang="fr-FR" sz="2000" dirty="0" err="1"/>
              <a:t>adalah</a:t>
            </a:r>
            <a:r>
              <a:rPr lang="fr-FR" sz="2000" dirty="0"/>
              <a:t> </a:t>
            </a:r>
            <a:r>
              <a:rPr lang="fr-FR" sz="2000" dirty="0" err="1"/>
              <a:t>skor</a:t>
            </a:r>
            <a:r>
              <a:rPr lang="fr-FR" sz="2000" dirty="0"/>
              <a:t> </a:t>
            </a:r>
            <a:r>
              <a:rPr lang="fr-FR" sz="2000" dirty="0" err="1"/>
              <a:t>sesungguhnya</a:t>
            </a:r>
            <a:endParaRPr lang="en-US" sz="2000" dirty="0"/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fr-FR" sz="2000" dirty="0"/>
              <a:t> </a:t>
            </a:r>
            <a:r>
              <a:rPr lang="fi-FI" sz="2000" dirty="0"/>
              <a:t>E		=	</a:t>
            </a:r>
            <a:r>
              <a:rPr lang="fi-FI" sz="2000" i="1" dirty="0"/>
              <a:t>Error</a:t>
            </a:r>
            <a:r>
              <a:rPr lang="fi-FI" sz="2000" dirty="0"/>
              <a:t>, adalah kesalahan pengukuran</a:t>
            </a:r>
            <a:endParaRPr lang="en-US" sz="2000" dirty="0"/>
          </a:p>
          <a:p>
            <a:pPr>
              <a:lnSpc>
                <a:spcPct val="100000"/>
              </a:lnSpc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9C1B-7AEA-4AFA-B47B-E27096FE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Asumsi</a:t>
            </a:r>
            <a:r>
              <a:rPr lang="en-US" dirty="0"/>
              <a:t> 2 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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(X) = 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39A4B-F170-4E40-8279-8785AB9E9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56793"/>
            <a:ext cx="10058399" cy="204414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err="1"/>
              <a:t>Asumsi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menyatakan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skor-murni</a:t>
            </a:r>
            <a:r>
              <a:rPr lang="en-US" altLang="en-US" sz="2400" dirty="0"/>
              <a:t> T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harapan</a:t>
            </a:r>
            <a:r>
              <a:rPr lang="en-US" altLang="en-US" sz="2400" dirty="0"/>
              <a:t> X </a:t>
            </a:r>
            <a:r>
              <a:rPr lang="en-US" altLang="en-US" sz="2400" i="1" dirty="0"/>
              <a:t>(expected value of X)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</a:t>
            </a:r>
            <a:r>
              <a:rPr lang="en-US" altLang="en-US" sz="2400" dirty="0"/>
              <a:t>(X). </a:t>
            </a:r>
          </a:p>
          <a:p>
            <a:pPr eaLnBrk="1" hangingPunct="1"/>
            <a:r>
              <a:rPr lang="en-US" altLang="en-US" sz="2400" dirty="0"/>
              <a:t>Jadi T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harga</a:t>
            </a:r>
            <a:r>
              <a:rPr lang="en-US" altLang="en-US" sz="2400" dirty="0"/>
              <a:t> rata-rata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distribusi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teoretik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skor</a:t>
            </a:r>
            <a:r>
              <a:rPr lang="en-US" altLang="en-US" sz="2400" dirty="0"/>
              <a:t> X </a:t>
            </a:r>
            <a:r>
              <a:rPr lang="en-US" altLang="en-US" sz="2400" dirty="0" err="1"/>
              <a:t>apabila</a:t>
            </a:r>
            <a:r>
              <a:rPr lang="en-US" altLang="en-US" sz="2400" dirty="0"/>
              <a:t> orang yang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dikenai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berulangkali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asumsi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pengulangan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terbatas</a:t>
            </a:r>
            <a:r>
              <a:rPr lang="en-US" altLang="en-US" sz="2400" dirty="0"/>
              <a:t> </a:t>
            </a:r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C3A0-E449-412A-A5F7-A8E9096A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Asumsi</a:t>
            </a:r>
            <a:r>
              <a:rPr lang="en-US" dirty="0"/>
              <a:t> 3 :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</a:t>
            </a:r>
            <a:r>
              <a:rPr lang="en-US" b="1" i="1" baseline="-25000" dirty="0">
                <a:solidFill>
                  <a:schemeClr val="accent2">
                    <a:lumMod val="75000"/>
                  </a:schemeClr>
                </a:solidFill>
              </a:rPr>
              <a:t>et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= 0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90627-8D26-4363-8BF1-6B7410DE6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76062"/>
            <a:ext cx="10058399" cy="254772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err="1"/>
              <a:t>Menurut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asumsi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kelompok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populasi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subjek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dikenai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distribusi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eror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pengukuran</a:t>
            </a:r>
            <a:r>
              <a:rPr lang="en-US" altLang="en-US" sz="2400" dirty="0"/>
              <a:t> E dan </a:t>
            </a:r>
            <a:r>
              <a:rPr lang="en-US" altLang="en-US" sz="2400" dirty="0" err="1"/>
              <a:t>distribusi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skor-murni</a:t>
            </a:r>
            <a:r>
              <a:rPr lang="en-US" altLang="en-US" sz="2400" dirty="0"/>
              <a:t> T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berkorelasi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lain </a:t>
            </a:r>
          </a:p>
          <a:p>
            <a:pPr eaLnBrk="1" hangingPunct="1"/>
            <a:r>
              <a:rPr lang="en-US" altLang="en-US" sz="2400" dirty="0" err="1"/>
              <a:t>Variasi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eror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tergantung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variasi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skor-murni</a:t>
            </a:r>
            <a:r>
              <a:rPr lang="en-US" altLang="en-US" sz="2400" dirty="0"/>
              <a:t> </a:t>
            </a:r>
          </a:p>
          <a:p>
            <a:pPr eaLnBrk="1" hangingPunct="1"/>
            <a:r>
              <a:rPr lang="en-US" altLang="en-US" sz="2400" dirty="0" err="1"/>
              <a:t>skor-murni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tinggi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eror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selalu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positif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ataupun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selalu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negatif</a:t>
            </a:r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1EA79-D60F-43F5-AD9A-A8C4DB4E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2" y="940904"/>
            <a:ext cx="7467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Asumsi</a:t>
            </a:r>
            <a:r>
              <a:rPr lang="en-US" dirty="0"/>
              <a:t> 4 :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</a:t>
            </a:r>
            <a:r>
              <a:rPr lang="en-US" b="1" i="1" baseline="-25000" dirty="0">
                <a:solidFill>
                  <a:schemeClr val="accent2">
                    <a:lumMod val="75000"/>
                  </a:schemeClr>
                </a:solidFill>
              </a:rPr>
              <a:t>e1e2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 = 0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0923-7490-46D1-AA33-9E55D84E0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2" y="1958009"/>
            <a:ext cx="10721009" cy="3899452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400" dirty="0"/>
              <a:t> </a:t>
            </a:r>
            <a:r>
              <a:rPr lang="en-US" altLang="en-US" sz="2400" dirty="0" err="1"/>
              <a:t>Bila</a:t>
            </a:r>
            <a:r>
              <a:rPr lang="en-US" altLang="en-US" sz="2400" dirty="0"/>
              <a:t> e1 = </a:t>
            </a:r>
            <a:r>
              <a:rPr lang="en-US" altLang="en-US" sz="2400" dirty="0" err="1"/>
              <a:t>eror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pengukuran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pertama</a:t>
            </a:r>
            <a:r>
              <a:rPr lang="en-US" altLang="en-US" sz="2400" dirty="0"/>
              <a:t> dan e2 = </a:t>
            </a:r>
            <a:r>
              <a:rPr lang="en-US" altLang="en-US" sz="2400" dirty="0" err="1"/>
              <a:t>eror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tes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asumsi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mengatakan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distribusi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eror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pengukuran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berkorelasi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lain.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400" dirty="0"/>
              <a:t> </a:t>
            </a:r>
            <a:r>
              <a:rPr lang="en-US" altLang="en-US" sz="2400" dirty="0" err="1"/>
              <a:t>Besarnya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eror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tergantung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eror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tes</a:t>
            </a:r>
            <a:r>
              <a:rPr lang="en-US" altLang="en-US" sz="2400" dirty="0"/>
              <a:t> lain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400" dirty="0"/>
              <a:t> </a:t>
            </a:r>
            <a:r>
              <a:rPr lang="en-US" altLang="en-US" sz="2400" dirty="0" err="1"/>
              <a:t>Asumsi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berlaku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pengertian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tes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pertama</a:t>
            </a:r>
            <a:r>
              <a:rPr lang="en-US" altLang="en-US" sz="2400" dirty="0"/>
              <a:t> dan pada </a:t>
            </a:r>
            <a:r>
              <a:rPr lang="en-US" altLang="en-US" sz="2400" dirty="0" err="1"/>
              <a:t>tes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pengaruh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kelelahan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pengaruh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latihan</a:t>
            </a:r>
            <a:r>
              <a:rPr lang="en-US" altLang="en-US" sz="2400" dirty="0"/>
              <a:t>, dan </a:t>
            </a:r>
            <a:r>
              <a:rPr lang="en-US" altLang="en-US" sz="2400" dirty="0" err="1"/>
              <a:t>semacamnya</a:t>
            </a:r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F413-C91D-47E7-A63A-A225B125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Asumsi</a:t>
            </a:r>
            <a:r>
              <a:rPr lang="en-US" dirty="0"/>
              <a:t> 5 :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</a:t>
            </a:r>
            <a:r>
              <a:rPr lang="en-US" b="1" i="1" baseline="-25000" dirty="0">
                <a:solidFill>
                  <a:schemeClr val="accent2">
                    <a:lumMod val="75000"/>
                  </a:schemeClr>
                </a:solidFill>
              </a:rPr>
              <a:t>e1t2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 = 0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BDD9B-6E0A-485B-8225-FFAF99551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574" y="2279374"/>
            <a:ext cx="9943106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/>
              <a:t>Asumsi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lima </a:t>
            </a:r>
            <a:r>
              <a:rPr lang="en-US" altLang="en-US" sz="2400" dirty="0" err="1"/>
              <a:t>mengatakan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eror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tes</a:t>
            </a:r>
            <a:r>
              <a:rPr lang="en-US" altLang="en-US" sz="2400" dirty="0"/>
              <a:t> (E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berkorelasi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skor-murni</a:t>
            </a:r>
            <a:r>
              <a:rPr lang="en-US" altLang="en-US" sz="2400" dirty="0"/>
              <a:t> pada test lain (T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)</a:t>
            </a:r>
          </a:p>
          <a:p>
            <a:pPr eaLnBrk="1" hangingPunct="1"/>
            <a:r>
              <a:rPr lang="en-US" altLang="en-US" sz="2400" dirty="0" err="1"/>
              <a:t>Artinya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eror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tergantung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skor-murni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tes</a:t>
            </a:r>
            <a:r>
              <a:rPr lang="en-US" altLang="en-US" sz="2400" dirty="0"/>
              <a:t> lain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8FB81-4D45-4D80-923D-AC2593FB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Referensi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10C34-E5B2-484F-8EF1-671D6784D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9235"/>
            <a:ext cx="10515600" cy="3627727"/>
          </a:xfrm>
        </p:spPr>
        <p:txBody>
          <a:bodyPr/>
          <a:lstStyle/>
          <a:p>
            <a:r>
              <a:rPr lang="en-US" dirty="0" err="1"/>
              <a:t>Azwar</a:t>
            </a:r>
            <a:r>
              <a:rPr lang="en-US" dirty="0"/>
              <a:t>, S. (2004) Dasar-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Psikometri</a:t>
            </a:r>
            <a:r>
              <a:rPr lang="en-US" dirty="0"/>
              <a:t>. Yogyakarta : Pustaka </a:t>
            </a:r>
            <a:r>
              <a:rPr lang="en-US" dirty="0" err="1"/>
              <a:t>Pelajar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2373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{F2BDB18D-00CC-4DA6-A5E1-46E4DDFED109}tf22712842_win32</Template>
  <TotalTime>112</TotalTime>
  <Words>492</Words>
  <Application>Microsoft Office PowerPoint</Application>
  <PresentationFormat>Widescreen</PresentationFormat>
  <Paragraphs>38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Franklin Gothic Book</vt:lpstr>
      <vt:lpstr>Wingdings</vt:lpstr>
      <vt:lpstr>Wingdings 2</vt:lpstr>
      <vt:lpstr>1_RetrospectVTI</vt:lpstr>
      <vt:lpstr>Office Theme</vt:lpstr>
      <vt:lpstr>PSIKOMETRIKA</vt:lpstr>
      <vt:lpstr>ASUMSI SKOR</vt:lpstr>
      <vt:lpstr>Asumsi 1 : X= T+E</vt:lpstr>
      <vt:lpstr>PowerPoint Presentation</vt:lpstr>
      <vt:lpstr>Asumsi 2 : (X) = T</vt:lpstr>
      <vt:lpstr>Asumsi 3 : et = 0</vt:lpstr>
      <vt:lpstr>Asumsi 4 : e1e2 = 0</vt:lpstr>
      <vt:lpstr>Asumsi 5 : e1t2 = 0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PSIKOMETRIKA</dc:title>
  <dc:creator>Kuncono Yunanto</dc:creator>
  <cp:lastModifiedBy>Kuncono Yunanto</cp:lastModifiedBy>
  <cp:revision>16</cp:revision>
  <dcterms:created xsi:type="dcterms:W3CDTF">2020-10-16T01:26:22Z</dcterms:created>
  <dcterms:modified xsi:type="dcterms:W3CDTF">2022-01-11T06:23:46Z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